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2" r:id="rId2"/>
    <p:sldId id="264" r:id="rId3"/>
    <p:sldId id="256" r:id="rId4"/>
    <p:sldId id="258" r:id="rId5"/>
    <p:sldId id="261" r:id="rId6"/>
    <p:sldId id="265" r:id="rId7"/>
    <p:sldId id="266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9" autoAdjust="0"/>
    <p:restoredTop sz="94660"/>
  </p:normalViewPr>
  <p:slideViewPr>
    <p:cSldViewPr snapToGrid="0">
      <p:cViewPr varScale="1">
        <p:scale>
          <a:sx n="183" d="100"/>
          <a:sy n="183" d="100"/>
        </p:scale>
        <p:origin x="1008" y="1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FC6A3-A828-4F93-A213-78F1CA30153B}" type="datetimeFigureOut">
              <a:rPr lang="en-US" smtClean="0"/>
              <a:t>10/2/2015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45D00-8418-40CC-8E4B-B3879019F4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83047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FC6A3-A828-4F93-A213-78F1CA30153B}" type="datetimeFigureOut">
              <a:rPr lang="en-US" smtClean="0"/>
              <a:t>10/2/2015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45D00-8418-40CC-8E4B-B3879019F4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36481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FC6A3-A828-4F93-A213-78F1CA30153B}" type="datetimeFigureOut">
              <a:rPr lang="en-US" smtClean="0"/>
              <a:t>10/2/2015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45D00-8418-40CC-8E4B-B3879019F4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31633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FC6A3-A828-4F93-A213-78F1CA30153B}" type="datetimeFigureOut">
              <a:rPr lang="en-US" smtClean="0"/>
              <a:t>10/2/2015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45D00-8418-40CC-8E4B-B3879019F4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69353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FC6A3-A828-4F93-A213-78F1CA30153B}" type="datetimeFigureOut">
              <a:rPr lang="en-US" smtClean="0"/>
              <a:t>10/2/2015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45D00-8418-40CC-8E4B-B3879019F4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63749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FC6A3-A828-4F93-A213-78F1CA30153B}" type="datetimeFigureOut">
              <a:rPr lang="en-US" smtClean="0"/>
              <a:t>10/2/2015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45D00-8418-40CC-8E4B-B3879019F4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21481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FC6A3-A828-4F93-A213-78F1CA30153B}" type="datetimeFigureOut">
              <a:rPr lang="en-US" smtClean="0"/>
              <a:t>10/2/2015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45D00-8418-40CC-8E4B-B3879019F4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95691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FC6A3-A828-4F93-A213-78F1CA30153B}" type="datetimeFigureOut">
              <a:rPr lang="en-US" smtClean="0"/>
              <a:t>10/2/2015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45D00-8418-40CC-8E4B-B3879019F4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67370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FC6A3-A828-4F93-A213-78F1CA30153B}" type="datetimeFigureOut">
              <a:rPr lang="en-US" smtClean="0"/>
              <a:t>10/2/2015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45D00-8418-40CC-8E4B-B3879019F4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54373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FC6A3-A828-4F93-A213-78F1CA30153B}" type="datetimeFigureOut">
              <a:rPr lang="en-US" smtClean="0"/>
              <a:t>10/2/2015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45D00-8418-40CC-8E4B-B3879019F4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58729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FC6A3-A828-4F93-A213-78F1CA30153B}" type="datetimeFigureOut">
              <a:rPr lang="en-US" smtClean="0"/>
              <a:t>10/2/2015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45D00-8418-40CC-8E4B-B3879019F4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99003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7FC6A3-A828-4F93-A213-78F1CA30153B}" type="datetimeFigureOut">
              <a:rPr lang="en-US" smtClean="0"/>
              <a:t>10/2/2015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D45D00-8418-40CC-8E4B-B3879019F4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49732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latin typeface="Gill Sans MT" panose="020B0502020104020203" pitchFamily="34" charset="0"/>
              </a:rPr>
              <a:t>Thoughts for </a:t>
            </a:r>
            <a:r>
              <a:rPr lang="en-US" dirty="0" err="1" smtClean="0">
                <a:latin typeface="Gill Sans MT" panose="020B0502020104020203" pitchFamily="34" charset="0"/>
              </a:rPr>
              <a:t>Vadym</a:t>
            </a:r>
            <a:r>
              <a:rPr lang="en-US" dirty="0" smtClean="0">
                <a:latin typeface="Gill Sans MT" panose="020B0502020104020203" pitchFamily="34" charset="0"/>
              </a:rPr>
              <a:t> …</a:t>
            </a:r>
            <a:endParaRPr lang="en-US" dirty="0">
              <a:latin typeface="Gill Sans MT" panose="020B0502020104020203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latin typeface="Gill Sans MT" panose="020B0502020104020203" pitchFamily="34" charset="0"/>
              </a:rPr>
              <a:t>… and all of you!</a:t>
            </a:r>
            <a:endParaRPr lang="en-US" dirty="0">
              <a:latin typeface="Gill Sans MT" panose="020B05020201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37200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Gill Sans MT" panose="020B0502020104020203" pitchFamily="34" charset="0"/>
              </a:rPr>
              <a:t>General comments</a:t>
            </a:r>
            <a:endParaRPr lang="en-US" dirty="0">
              <a:latin typeface="Gill Sans MT" panose="020B0502020104020203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64988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2937"/>
            <a:ext cx="9144000" cy="557212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132320" y="1682496"/>
            <a:ext cx="1320618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latin typeface="Gill Sans MT" panose="020B0502020104020203" pitchFamily="34" charset="0"/>
              </a:rPr>
              <a:t>Two menus:</a:t>
            </a:r>
          </a:p>
          <a:p>
            <a:pPr algn="ctr"/>
            <a:r>
              <a:rPr lang="en-US" dirty="0" smtClean="0">
                <a:solidFill>
                  <a:srgbClr val="FF0000"/>
                </a:solidFill>
                <a:latin typeface="Gill Sans MT" panose="020B0502020104020203" pitchFamily="34" charset="0"/>
              </a:rPr>
              <a:t>NO!</a:t>
            </a:r>
            <a:endParaRPr lang="en-US" dirty="0">
              <a:solidFill>
                <a:srgbClr val="FF0000"/>
              </a:solidFill>
              <a:latin typeface="Gill Sans MT" panose="020B0502020104020203" pitchFamily="34" charset="0"/>
            </a:endParaRPr>
          </a:p>
        </p:txBody>
      </p:sp>
      <p:cxnSp>
        <p:nvCxnSpPr>
          <p:cNvPr id="8" name="Straight Arrow Connector 7"/>
          <p:cNvCxnSpPr>
            <a:endCxn id="6" idx="0"/>
          </p:cNvCxnSpPr>
          <p:nvPr/>
        </p:nvCxnSpPr>
        <p:spPr>
          <a:xfrm>
            <a:off x="7085294" y="1248809"/>
            <a:ext cx="707335" cy="433687"/>
          </a:xfrm>
          <a:prstGeom prst="straightConnector1">
            <a:avLst/>
          </a:prstGeom>
          <a:ln w="3810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>
            <a:endCxn id="6" idx="1"/>
          </p:cNvCxnSpPr>
          <p:nvPr/>
        </p:nvCxnSpPr>
        <p:spPr>
          <a:xfrm flipV="1">
            <a:off x="6703858" y="2005662"/>
            <a:ext cx="428462" cy="126196"/>
          </a:xfrm>
          <a:prstGeom prst="straightConnector1">
            <a:avLst/>
          </a:prstGeom>
          <a:ln w="3810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Oval 10"/>
          <p:cNvSpPr/>
          <p:nvPr/>
        </p:nvSpPr>
        <p:spPr>
          <a:xfrm>
            <a:off x="-402336" y="1713847"/>
            <a:ext cx="7095744" cy="998002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5711081" y="3057000"/>
            <a:ext cx="2112758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>
            <a:defPPr>
              <a:defRPr lang="en-US"/>
            </a:defPPr>
            <a:lvl1pPr algn="ctr"/>
          </a:lstStyle>
          <a:p>
            <a:r>
              <a:rPr lang="en-US" dirty="0">
                <a:latin typeface="Gill Sans MT" panose="020B0502020104020203" pitchFamily="34" charset="0"/>
              </a:rPr>
              <a:t>But the menu is cool</a:t>
            </a:r>
          </a:p>
        </p:txBody>
      </p:sp>
      <p:cxnSp>
        <p:nvCxnSpPr>
          <p:cNvPr id="14" name="Straight Arrow Connector 13"/>
          <p:cNvCxnSpPr>
            <a:endCxn id="12" idx="0"/>
          </p:cNvCxnSpPr>
          <p:nvPr/>
        </p:nvCxnSpPr>
        <p:spPr>
          <a:xfrm>
            <a:off x="5846935" y="2573221"/>
            <a:ext cx="920525" cy="483779"/>
          </a:xfrm>
          <a:prstGeom prst="straightConnector1">
            <a:avLst/>
          </a:prstGeom>
          <a:ln w="3810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Oval 14"/>
          <p:cNvSpPr/>
          <p:nvPr/>
        </p:nvSpPr>
        <p:spPr>
          <a:xfrm>
            <a:off x="-271707" y="777212"/>
            <a:ext cx="2241586" cy="824978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2659352" y="125244"/>
            <a:ext cx="6249788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>
            <a:defPPr>
              <a:defRPr lang="en-US"/>
            </a:defPPr>
            <a:lvl1pPr algn="ctr"/>
          </a:lstStyle>
          <a:p>
            <a:r>
              <a:rPr lang="en-US" dirty="0">
                <a:latin typeface="Gill Sans MT" panose="020B0502020104020203" pitchFamily="34" charset="0"/>
              </a:rPr>
              <a:t>O</a:t>
            </a:r>
            <a:r>
              <a:rPr lang="en-US" dirty="0" smtClean="0">
                <a:latin typeface="Gill Sans MT" panose="020B0502020104020203" pitchFamily="34" charset="0"/>
              </a:rPr>
              <a:t>ur logo is </a:t>
            </a:r>
            <a:r>
              <a:rPr lang="en-US" dirty="0" err="1" smtClean="0">
                <a:latin typeface="Gill Sans MT" panose="020B0502020104020203" pitchFamily="34" charset="0"/>
              </a:rPr>
              <a:t>colourful</a:t>
            </a:r>
            <a:r>
              <a:rPr lang="en-US" dirty="0" smtClean="0">
                <a:latin typeface="Gill Sans MT" panose="020B0502020104020203" pitchFamily="34" charset="0"/>
              </a:rPr>
              <a:t> and does not look good on all backgrounds</a:t>
            </a:r>
            <a:endParaRPr lang="en-US" dirty="0">
              <a:latin typeface="Gill Sans MT" panose="020B0502020104020203" pitchFamily="34" charset="0"/>
            </a:endParaRPr>
          </a:p>
        </p:txBody>
      </p:sp>
      <p:cxnSp>
        <p:nvCxnSpPr>
          <p:cNvPr id="18" name="Straight Arrow Connector 17"/>
          <p:cNvCxnSpPr>
            <a:endCxn id="16" idx="1"/>
          </p:cNvCxnSpPr>
          <p:nvPr/>
        </p:nvCxnSpPr>
        <p:spPr>
          <a:xfrm flipV="1">
            <a:off x="1536192" y="309910"/>
            <a:ext cx="1123160" cy="533552"/>
          </a:xfrm>
          <a:prstGeom prst="straightConnector1">
            <a:avLst/>
          </a:prstGeom>
          <a:ln w="3810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075255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0367"/>
          <a:stretch/>
        </p:blipFill>
        <p:spPr>
          <a:xfrm>
            <a:off x="1001671" y="1825625"/>
            <a:ext cx="7140657" cy="2594846"/>
          </a:xfrm>
        </p:spPr>
      </p:pic>
      <p:sp>
        <p:nvSpPr>
          <p:cNvPr id="5" name="Oval 4"/>
          <p:cNvSpPr/>
          <p:nvPr/>
        </p:nvSpPr>
        <p:spPr>
          <a:xfrm>
            <a:off x="1692946" y="2142309"/>
            <a:ext cx="5904412" cy="773321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06744" y="305598"/>
            <a:ext cx="6389634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>
            <a:defPPr>
              <a:defRPr lang="en-US"/>
            </a:defPPr>
            <a:lvl1pPr algn="ctr"/>
          </a:lstStyle>
          <a:p>
            <a:pPr algn="l"/>
            <a:r>
              <a:rPr lang="en-US" dirty="0" smtClean="0">
                <a:latin typeface="Gill Sans MT" panose="020B0502020104020203" pitchFamily="34" charset="0"/>
              </a:rPr>
              <a:t>A white or black or grey (might be best) top navigation area</a:t>
            </a:r>
          </a:p>
          <a:p>
            <a:pPr algn="l"/>
            <a:r>
              <a:rPr lang="en-US" dirty="0" smtClean="0">
                <a:latin typeface="Gill Sans MT" panose="020B0502020104020203" pitchFamily="34" charset="0"/>
              </a:rPr>
              <a:t>with room for the logo and no color problems would work for us.</a:t>
            </a:r>
            <a:endParaRPr lang="en-US" dirty="0">
              <a:latin typeface="Gill Sans MT" panose="020B0502020104020203" pitchFamily="34" charset="0"/>
            </a:endParaRPr>
          </a:p>
        </p:txBody>
      </p:sp>
      <p:cxnSp>
        <p:nvCxnSpPr>
          <p:cNvPr id="8" name="Straight Arrow Connector 7"/>
          <p:cNvCxnSpPr>
            <a:stCxn id="6" idx="2"/>
          </p:cNvCxnSpPr>
          <p:nvPr/>
        </p:nvCxnSpPr>
        <p:spPr>
          <a:xfrm>
            <a:off x="3401561" y="951929"/>
            <a:ext cx="1243591" cy="1227745"/>
          </a:xfrm>
          <a:prstGeom prst="straightConnector1">
            <a:avLst/>
          </a:prstGeom>
          <a:ln w="3810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Oval 12"/>
          <p:cNvSpPr/>
          <p:nvPr/>
        </p:nvSpPr>
        <p:spPr>
          <a:xfrm>
            <a:off x="5099739" y="2623022"/>
            <a:ext cx="621792" cy="407562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4443396" y="965033"/>
            <a:ext cx="4210704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>
            <a:defPPr>
              <a:defRPr lang="en-US"/>
            </a:defPPr>
          </a:lstStyle>
          <a:p>
            <a:r>
              <a:rPr lang="en-US" dirty="0" smtClean="0">
                <a:latin typeface="Gill Sans MT" panose="020B0502020104020203" pitchFamily="34" charset="0"/>
              </a:rPr>
              <a:t>I like that you can see where in the</a:t>
            </a:r>
          </a:p>
          <a:p>
            <a:r>
              <a:rPr lang="en-US" dirty="0" smtClean="0">
                <a:latin typeface="Gill Sans MT" panose="020B0502020104020203" pitchFamily="34" charset="0"/>
              </a:rPr>
              <a:t>menu you are. We can use the star for this.</a:t>
            </a:r>
            <a:endParaRPr lang="en-US" dirty="0">
              <a:latin typeface="Gill Sans MT" panose="020B0502020104020203" pitchFamily="34" charset="0"/>
            </a:endParaRPr>
          </a:p>
        </p:txBody>
      </p:sp>
      <p:cxnSp>
        <p:nvCxnSpPr>
          <p:cNvPr id="16" name="Straight Arrow Connector 15"/>
          <p:cNvCxnSpPr>
            <a:stCxn id="13" idx="0"/>
            <a:endCxn id="14" idx="2"/>
          </p:cNvCxnSpPr>
          <p:nvPr/>
        </p:nvCxnSpPr>
        <p:spPr>
          <a:xfrm flipV="1">
            <a:off x="5410635" y="1611364"/>
            <a:ext cx="1138113" cy="1011658"/>
          </a:xfrm>
          <a:prstGeom prst="straightConnector1">
            <a:avLst/>
          </a:prstGeom>
          <a:ln w="381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Oval 17"/>
          <p:cNvSpPr/>
          <p:nvPr/>
        </p:nvSpPr>
        <p:spPr>
          <a:xfrm>
            <a:off x="7359659" y="1272985"/>
            <a:ext cx="462630" cy="394298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" t="-49371" r="80971" b="49371"/>
          <a:stretch/>
        </p:blipFill>
        <p:spPr>
          <a:xfrm>
            <a:off x="7359659" y="265548"/>
            <a:ext cx="1734747" cy="5715000"/>
          </a:xfrm>
          <a:prstGeom prst="rect">
            <a:avLst/>
          </a:prstGeom>
        </p:spPr>
      </p:pic>
      <p:cxnSp>
        <p:nvCxnSpPr>
          <p:cNvPr id="21" name="Straight Arrow Connector 20"/>
          <p:cNvCxnSpPr/>
          <p:nvPr/>
        </p:nvCxnSpPr>
        <p:spPr>
          <a:xfrm>
            <a:off x="7657696" y="1667283"/>
            <a:ext cx="532438" cy="1661133"/>
          </a:xfrm>
          <a:prstGeom prst="straightConnector1">
            <a:avLst/>
          </a:prstGeom>
          <a:ln w="381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688321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9365"/>
          <a:stretch/>
        </p:blipFill>
        <p:spPr>
          <a:xfrm>
            <a:off x="1001671" y="1825625"/>
            <a:ext cx="7140657" cy="1768180"/>
          </a:xfrm>
        </p:spPr>
      </p:pic>
      <p:sp>
        <p:nvSpPr>
          <p:cNvPr id="5" name="Oval 4"/>
          <p:cNvSpPr/>
          <p:nvPr/>
        </p:nvSpPr>
        <p:spPr>
          <a:xfrm>
            <a:off x="1972340" y="2131828"/>
            <a:ext cx="5279065" cy="1499191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818167" y="616688"/>
            <a:ext cx="6099940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>
            <a:defPPr>
              <a:defRPr lang="en-US"/>
            </a:defPPr>
          </a:lstStyle>
          <a:p>
            <a:r>
              <a:rPr lang="en-US" dirty="0">
                <a:latin typeface="Gill Sans MT" panose="020B0502020104020203" pitchFamily="34" charset="0"/>
              </a:rPr>
              <a:t>This is a big waste of space BUT we can the logo room and can</a:t>
            </a:r>
          </a:p>
          <a:p>
            <a:r>
              <a:rPr lang="en-US" dirty="0">
                <a:latin typeface="Gill Sans MT" panose="020B0502020104020203" pitchFamily="34" charset="0"/>
              </a:rPr>
              <a:t>show the Swiss address which may be important</a:t>
            </a:r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2068033" y="1263019"/>
            <a:ext cx="1775637" cy="911339"/>
          </a:xfrm>
          <a:prstGeom prst="straightConnector1">
            <a:avLst/>
          </a:prstGeom>
          <a:ln w="3810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Oval 10"/>
          <p:cNvSpPr/>
          <p:nvPr/>
        </p:nvSpPr>
        <p:spPr>
          <a:xfrm>
            <a:off x="5624623" y="2429540"/>
            <a:ext cx="962247" cy="287079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5543334" y="1442819"/>
            <a:ext cx="3600666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>
            <a:defPPr>
              <a:defRPr lang="en-US"/>
            </a:defPPr>
          </a:lstStyle>
          <a:p>
            <a:r>
              <a:rPr lang="en-US" dirty="0">
                <a:latin typeface="Gill Sans MT" panose="020B0502020104020203" pitchFamily="34" charset="0"/>
              </a:rPr>
              <a:t>Here we can show the Swiss </a:t>
            </a:r>
            <a:r>
              <a:rPr lang="en-US" dirty="0" smtClean="0">
                <a:latin typeface="Gill Sans MT" panose="020B0502020104020203" pitchFamily="34" charset="0"/>
              </a:rPr>
              <a:t>address</a:t>
            </a:r>
          </a:p>
          <a:p>
            <a:r>
              <a:rPr lang="en-US" dirty="0" smtClean="0">
                <a:latin typeface="Gill Sans MT" panose="020B0502020104020203" pitchFamily="34" charset="0"/>
              </a:rPr>
              <a:t>– but we don’t need two navigations</a:t>
            </a:r>
            <a:endParaRPr lang="en-US" dirty="0">
              <a:latin typeface="Gill Sans MT" panose="020B0502020104020203" pitchFamily="34" charset="0"/>
            </a:endParaRPr>
          </a:p>
        </p:txBody>
      </p:sp>
      <p:cxnSp>
        <p:nvCxnSpPr>
          <p:cNvPr id="14" name="Straight Arrow Connector 13"/>
          <p:cNvCxnSpPr>
            <a:stCxn id="11" idx="6"/>
          </p:cNvCxnSpPr>
          <p:nvPr/>
        </p:nvCxnSpPr>
        <p:spPr>
          <a:xfrm flipV="1">
            <a:off x="6586870" y="2064710"/>
            <a:ext cx="756797" cy="508370"/>
          </a:xfrm>
          <a:prstGeom prst="straightConnector1">
            <a:avLst/>
          </a:prstGeom>
          <a:ln w="381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675477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Gill Sans MT" panose="020B0502020104020203" pitchFamily="34" charset="0"/>
              </a:rPr>
              <a:t>Comments for </a:t>
            </a:r>
            <a:r>
              <a:rPr lang="en-US" dirty="0" err="1" smtClean="0">
                <a:latin typeface="Gill Sans MT" panose="020B0502020104020203" pitchFamily="34" charset="0"/>
              </a:rPr>
              <a:t>Vadym</a:t>
            </a:r>
            <a:endParaRPr lang="en-US" dirty="0">
              <a:latin typeface="Gill Sans MT" panose="020B0502020104020203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09738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308283" y="235131"/>
            <a:ext cx="41632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This is great!</a:t>
            </a:r>
          </a:p>
          <a:p>
            <a:r>
              <a:rPr lang="en-US" dirty="0" smtClean="0"/>
              <a:t>But please let me tell you the little things?</a:t>
            </a:r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947" y="2097893"/>
            <a:ext cx="7003820" cy="3937148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12" name="Oval 11"/>
          <p:cNvSpPr/>
          <p:nvPr/>
        </p:nvSpPr>
        <p:spPr>
          <a:xfrm>
            <a:off x="658368" y="2142308"/>
            <a:ext cx="1238359" cy="59566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Line Callout 1 12"/>
          <p:cNvSpPr/>
          <p:nvPr/>
        </p:nvSpPr>
        <p:spPr>
          <a:xfrm>
            <a:off x="2528969" y="1038215"/>
            <a:ext cx="3302290" cy="543415"/>
          </a:xfrm>
          <a:prstGeom prst="borderCallout1">
            <a:avLst>
              <a:gd name="adj1" fmla="val 18750"/>
              <a:gd name="adj2" fmla="val -8333"/>
              <a:gd name="adj3" fmla="val 200000"/>
              <a:gd name="adj4" fmla="val -33965"/>
            </a:avLst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100" dirty="0" smtClean="0">
                <a:solidFill>
                  <a:schemeClr val="tx1"/>
                </a:solidFill>
                <a:latin typeface="Gill Sans MT" panose="020B0502020104020203" pitchFamily="34" charset="0"/>
              </a:rPr>
              <a:t>Too much color, we need to have a neutral background under the logo and the menu items. And the logo should be a bit (maybe 20%?) bigger) .</a:t>
            </a:r>
            <a:endParaRPr lang="en-US" sz="1100" dirty="0">
              <a:solidFill>
                <a:schemeClr val="tx1"/>
              </a:solidFill>
              <a:latin typeface="Gill Sans MT" panose="020B0502020104020203" pitchFamily="34" charset="0"/>
            </a:endParaRPr>
          </a:p>
        </p:txBody>
      </p:sp>
      <p:sp>
        <p:nvSpPr>
          <p:cNvPr id="14" name="Oval 13"/>
          <p:cNvSpPr/>
          <p:nvPr/>
        </p:nvSpPr>
        <p:spPr>
          <a:xfrm>
            <a:off x="1029353" y="5674505"/>
            <a:ext cx="177655" cy="12540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Line Callout 1 14"/>
          <p:cNvSpPr/>
          <p:nvPr/>
        </p:nvSpPr>
        <p:spPr>
          <a:xfrm>
            <a:off x="1368987" y="6160443"/>
            <a:ext cx="914400" cy="378822"/>
          </a:xfrm>
          <a:prstGeom prst="borderCallout1">
            <a:avLst>
              <a:gd name="adj1" fmla="val 18750"/>
              <a:gd name="adj2" fmla="val -8333"/>
              <a:gd name="adj3" fmla="val -88880"/>
              <a:gd name="adj4" fmla="val -24619"/>
            </a:avLst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100" dirty="0">
                <a:solidFill>
                  <a:schemeClr val="tx1"/>
                </a:solidFill>
                <a:latin typeface="Gill Sans MT" panose="020B0502020104020203" pitchFamily="34" charset="0"/>
              </a:rPr>
              <a:t>Take out this dirt</a:t>
            </a:r>
          </a:p>
        </p:txBody>
      </p:sp>
      <p:sp>
        <p:nvSpPr>
          <p:cNvPr id="16" name="Oval 15"/>
          <p:cNvSpPr/>
          <p:nvPr/>
        </p:nvSpPr>
        <p:spPr>
          <a:xfrm>
            <a:off x="4927310" y="4457046"/>
            <a:ext cx="2393116" cy="101890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Line Callout 1 17"/>
          <p:cNvSpPr/>
          <p:nvPr/>
        </p:nvSpPr>
        <p:spPr>
          <a:xfrm>
            <a:off x="6573230" y="3077608"/>
            <a:ext cx="2063931" cy="700171"/>
          </a:xfrm>
          <a:prstGeom prst="borderCallout1">
            <a:avLst>
              <a:gd name="adj1" fmla="val 18750"/>
              <a:gd name="adj2" fmla="val -8333"/>
              <a:gd name="adj3" fmla="val 187354"/>
              <a:gd name="adj4" fmla="val -28459"/>
            </a:avLst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100" dirty="0" smtClean="0">
                <a:solidFill>
                  <a:schemeClr val="tx1"/>
                </a:solidFill>
                <a:latin typeface="Gill Sans MT" panose="020B0502020104020203" pitchFamily="34" charset="0"/>
              </a:rPr>
              <a:t>Let’s keep these in blue according to color schedule and “Swiss” in white.</a:t>
            </a:r>
          </a:p>
          <a:p>
            <a:endParaRPr lang="en-US" sz="1100" dirty="0">
              <a:solidFill>
                <a:schemeClr val="tx1"/>
              </a:solidFill>
              <a:latin typeface="Gill Sans MT" panose="020B0502020104020203" pitchFamily="34" charset="0"/>
            </a:endParaRPr>
          </a:p>
        </p:txBody>
      </p:sp>
      <p:cxnSp>
        <p:nvCxnSpPr>
          <p:cNvPr id="21" name="Straight Connector 20"/>
          <p:cNvCxnSpPr/>
          <p:nvPr/>
        </p:nvCxnSpPr>
        <p:spPr>
          <a:xfrm flipV="1">
            <a:off x="193330" y="4206240"/>
            <a:ext cx="7973568" cy="41801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Line Callout 1 21"/>
          <p:cNvSpPr/>
          <p:nvPr/>
        </p:nvSpPr>
        <p:spPr>
          <a:xfrm>
            <a:off x="7812461" y="4383895"/>
            <a:ext cx="965780" cy="1332411"/>
          </a:xfrm>
          <a:prstGeom prst="borderCallout1">
            <a:avLst>
              <a:gd name="adj1" fmla="val 18750"/>
              <a:gd name="adj2" fmla="val -8333"/>
              <a:gd name="adj3" fmla="val -10931"/>
              <a:gd name="adj4" fmla="val -21037"/>
            </a:avLst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100" dirty="0" smtClean="0">
                <a:solidFill>
                  <a:schemeClr val="tx1"/>
                </a:solidFill>
                <a:latin typeface="Gill Sans MT" panose="020B0502020104020203" pitchFamily="34" charset="0"/>
              </a:rPr>
              <a:t>Horizon is</a:t>
            </a:r>
          </a:p>
          <a:p>
            <a:r>
              <a:rPr lang="en-US" sz="1100" dirty="0" smtClean="0">
                <a:solidFill>
                  <a:schemeClr val="tx1"/>
                </a:solidFill>
                <a:latin typeface="Gill Sans MT" panose="020B0502020104020203" pitchFamily="34" charset="0"/>
              </a:rPr>
              <a:t>in the middle but this will change overall of a menu bar is added.</a:t>
            </a:r>
          </a:p>
          <a:p>
            <a:endParaRPr lang="en-US" sz="1100" dirty="0">
              <a:solidFill>
                <a:schemeClr val="tx1"/>
              </a:solidFill>
              <a:latin typeface="Gill Sans MT" panose="020B05020201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03112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207</Words>
  <Application>Microsoft Office PowerPoint</Application>
  <PresentationFormat>On-screen Show (4:3)</PresentationFormat>
  <Paragraphs>23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Gill Sans MT</vt:lpstr>
      <vt:lpstr>Office Theme</vt:lpstr>
      <vt:lpstr>Thoughts for Vadym …</vt:lpstr>
      <vt:lpstr>General comments</vt:lpstr>
      <vt:lpstr>PowerPoint Presentation</vt:lpstr>
      <vt:lpstr>PowerPoint Presentation</vt:lpstr>
      <vt:lpstr>PowerPoint Presentation</vt:lpstr>
      <vt:lpstr>Comments for Vadym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Main comments: Cool menu but we don’t need two levels Their “logo” has n</dc:title>
  <dc:creator>Bremer</dc:creator>
  <cp:lastModifiedBy>Bremer</cp:lastModifiedBy>
  <cp:revision>16</cp:revision>
  <dcterms:created xsi:type="dcterms:W3CDTF">2015-10-02T16:38:39Z</dcterms:created>
  <dcterms:modified xsi:type="dcterms:W3CDTF">2015-10-02T18:42:47Z</dcterms:modified>
</cp:coreProperties>
</file>